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8" r:id="rId2"/>
    <p:sldId id="308" r:id="rId3"/>
    <p:sldId id="309" r:id="rId4"/>
    <p:sldId id="332" r:id="rId5"/>
    <p:sldId id="330" r:id="rId6"/>
    <p:sldId id="311" r:id="rId7"/>
    <p:sldId id="312" r:id="rId8"/>
    <p:sldId id="313" r:id="rId9"/>
    <p:sldId id="327" r:id="rId10"/>
    <p:sldId id="324" r:id="rId11"/>
    <p:sldId id="331" r:id="rId12"/>
    <p:sldId id="319" r:id="rId13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D5C2B7"/>
    <a:srgbClr val="E9DFD9"/>
    <a:srgbClr val="6A7C7B"/>
    <a:srgbClr val="DEA836"/>
    <a:srgbClr val="76BCE6"/>
    <a:srgbClr val="C33A2D"/>
    <a:srgbClr val="66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1415" autoAdjust="0"/>
    <p:restoredTop sz="98745" autoAdjust="0"/>
  </p:normalViewPr>
  <p:slideViewPr>
    <p:cSldViewPr snapToGrid="0">
      <p:cViewPr varScale="1">
        <p:scale>
          <a:sx n="116" d="100"/>
          <a:sy n="116" d="100"/>
        </p:scale>
        <p:origin x="-22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45" tIns="47822" rIns="95645" bIns="47822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45" tIns="47822" rIns="95645" bIns="47822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45" tIns="47822" rIns="95645" bIns="47822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245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45" tIns="47822" rIns="95645" bIns="47822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cs typeface="+mn-cs"/>
              </a:defRPr>
            </a:lvl1pPr>
          </a:lstStyle>
          <a:p>
            <a:pPr>
              <a:defRPr/>
            </a:pPr>
            <a:fld id="{F3AD2F87-C960-43D9-BAD7-8BF1EB7B0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 defTabSz="90805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60413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0113"/>
            <a:ext cx="4981575" cy="448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0225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defTabSz="90805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0225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cs typeface="+mn-cs"/>
              </a:defRPr>
            </a:lvl1pPr>
          </a:lstStyle>
          <a:p>
            <a:pPr>
              <a:defRPr/>
            </a:pPr>
            <a:fld id="{C4D2F02B-FFDF-4ABB-B90F-6498E9813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11D626-DA8F-4115-AA7D-33C5D23F7431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79E64D-A397-4383-BE28-4DDA54FD6CD1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FFA22F-0D89-4E30-88E5-0CB1B8DF695E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122EB6-11C1-4BD3-913B-6FA5BC69E427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4579" name="Slide Number Placeholder 3"/>
          <p:cNvSpPr txBox="1">
            <a:spLocks noGrp="1"/>
          </p:cNvSpPr>
          <p:nvPr/>
        </p:nvSpPr>
        <p:spPr bwMode="auto">
          <a:xfrm>
            <a:off x="3849688" y="9420225"/>
            <a:ext cx="29432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901" tIns="45450" rIns="90901" bIns="45450" anchor="b"/>
          <a:lstStyle/>
          <a:p>
            <a:pPr algn="r" defTabSz="908050"/>
            <a:fld id="{38A64D38-51FE-4E10-95C1-25837132065E}" type="slidenum">
              <a:rPr lang="en-US" sz="1200"/>
              <a:pPr algn="r" defTabSz="908050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627E2E-35F8-4C25-A104-90895A50209C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3768BF-24A2-4067-A30B-1BCECA0A2C4E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EC9EED-588C-4F44-98FF-CC0C52F2D27D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730E34-0712-4DB6-BE74-69B25F8FF5A9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358152-4D2E-459C-A234-54964A4E96EA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A63A3-0317-4F53-9AEB-C681056DCC95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C3C12F45-8A7B-4EB1-84CB-25ABCFDB0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BAF53-D7A1-41B2-BE16-A699D193816D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A64D0-E85C-48DD-9BF5-EAD531FD8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55600"/>
            <a:ext cx="1943100" cy="5586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55600"/>
            <a:ext cx="5676900" cy="5586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9154C-3408-48F3-88B3-B1AE5A0266C7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87260-D225-4E92-8250-03D8C6ED1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7772400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23988"/>
            <a:ext cx="3810000" cy="4518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3988"/>
            <a:ext cx="3810000" cy="4518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71A4D-DFD3-4103-B4F1-5EE2E5E17469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978EE-D02F-4C77-88C2-9C4A05D89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79834-0DC3-417F-8997-C46B3FA51F64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E851A-7325-435C-A3BE-4610EAADC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F7B4E-C474-4CF1-A1A7-84D62595B47C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40F00-F006-4AFF-B93E-1C7C8B486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23988"/>
            <a:ext cx="3810000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3988"/>
            <a:ext cx="3810000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B4DAD-4D7A-488B-937D-8E48A7B61868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08C14-5DAD-4E9C-94CD-F1422BAFD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936A7-DFC5-430F-8105-8D5AC17D4134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C4D2B-A79B-47AD-AE29-81FC1DEC4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9AAFF-D273-411F-81AE-C6A92DDFBDA4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4077B-2FC5-4A26-AC3D-F21205E09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8D5EE-ABD7-406B-978B-E736C47ABE6F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C7755-E6DD-4A4C-8FF6-C2B44721C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383AC-0E92-491B-BC0A-21BBFDF511E5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231A7-00E1-4057-8023-66C84AB45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08D40-A015-48B4-8D6E-D360E0492F23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62FA9-6639-430F-9767-3596E2A46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136650"/>
          </a:xfrm>
          <a:prstGeom prst="rect">
            <a:avLst/>
          </a:prstGeom>
          <a:solidFill>
            <a:srgbClr val="66CC33"/>
          </a:solidFill>
          <a:ln w="9525">
            <a:solidFill>
              <a:srgbClr val="66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55600"/>
            <a:ext cx="77724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23988"/>
            <a:ext cx="7772400" cy="4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fld id="{65404B53-11C8-43FD-A257-1013D593DD60}" type="datetime1">
              <a:rPr lang="en-US"/>
              <a:pPr>
                <a:defRPr/>
              </a:pPr>
              <a:t>8/25/2011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2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689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5BA5910C-0B7F-4FFA-B19B-929A47D2E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31"/>
          <p:cNvGrpSpPr>
            <a:grpSpLocks/>
          </p:cNvGrpSpPr>
          <p:nvPr userDrawn="1"/>
        </p:nvGrpSpPr>
        <p:grpSpPr bwMode="auto">
          <a:xfrm>
            <a:off x="8210550" y="6426200"/>
            <a:ext cx="449263" cy="433388"/>
            <a:chOff x="-6" y="1425"/>
            <a:chExt cx="1438" cy="1455"/>
          </a:xfrm>
        </p:grpSpPr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-6" y="1430"/>
              <a:ext cx="1438" cy="1450"/>
            </a:xfrm>
            <a:prstGeom prst="rect">
              <a:avLst/>
            </a:prstGeom>
            <a:solidFill>
              <a:srgbClr val="66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64" name="Picture 33" descr="coin stack2"/>
            <p:cNvSpPr>
              <a:spLocks noChangeAspect="1" noChangeArrowheads="1"/>
            </p:cNvSpPr>
            <p:nvPr/>
          </p:nvSpPr>
          <p:spPr bwMode="auto">
            <a:xfrm>
              <a:off x="152" y="1425"/>
              <a:ext cx="859" cy="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NZ">
                <a:cs typeface="+mn-cs"/>
              </a:endParaRPr>
            </a:p>
          </p:txBody>
        </p:sp>
      </p:grpSp>
      <p:grpSp>
        <p:nvGrpSpPr>
          <p:cNvPr id="1033" name="Group 34"/>
          <p:cNvGrpSpPr>
            <a:grpSpLocks/>
          </p:cNvGrpSpPr>
          <p:nvPr userDrawn="1"/>
        </p:nvGrpSpPr>
        <p:grpSpPr bwMode="auto">
          <a:xfrm>
            <a:off x="8685213" y="5972175"/>
            <a:ext cx="446087" cy="433388"/>
            <a:chOff x="4296" y="2874"/>
            <a:chExt cx="1464" cy="1449"/>
          </a:xfrm>
        </p:grpSpPr>
        <p:sp>
          <p:nvSpPr>
            <p:cNvPr id="1059" name="Rectangle 35"/>
            <p:cNvSpPr>
              <a:spLocks noChangeArrowheads="1"/>
            </p:cNvSpPr>
            <p:nvPr/>
          </p:nvSpPr>
          <p:spPr bwMode="auto">
            <a:xfrm>
              <a:off x="4296" y="2874"/>
              <a:ext cx="1464" cy="1444"/>
            </a:xfrm>
            <a:prstGeom prst="rect">
              <a:avLst/>
            </a:prstGeom>
            <a:solidFill>
              <a:srgbClr val="66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1038" name="Picture 36" descr="piggybank2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549" y="3135"/>
              <a:ext cx="1211" cy="1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8" name="Picture 37" descr="tent_toes 7x7"/>
          <p:cNvSpPr>
            <a:spLocks noChangeAspect="1" noChangeArrowheads="1"/>
          </p:cNvSpPr>
          <p:nvPr userDrawn="1"/>
        </p:nvSpPr>
        <p:spPr bwMode="auto">
          <a:xfrm>
            <a:off x="7727950" y="6427788"/>
            <a:ext cx="44926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NZ">
              <a:cs typeface="+mn-cs"/>
            </a:endParaRPr>
          </a:p>
        </p:txBody>
      </p:sp>
      <p:sp>
        <p:nvSpPr>
          <p:cNvPr id="2059" name="Picture 38" descr="shopping_bag_7x7"/>
          <p:cNvSpPr>
            <a:spLocks noChangeAspect="1" noChangeArrowheads="1"/>
          </p:cNvSpPr>
          <p:nvPr userDrawn="1"/>
        </p:nvSpPr>
        <p:spPr bwMode="auto">
          <a:xfrm>
            <a:off x="8212138" y="5972175"/>
            <a:ext cx="449262" cy="434975"/>
          </a:xfrm>
          <a:prstGeom prst="rect">
            <a:avLst/>
          </a:prstGeom>
          <a:solidFill>
            <a:srgbClr val="76BCE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NZ">
              <a:cs typeface="+mn-cs"/>
            </a:endParaRPr>
          </a:p>
        </p:txBody>
      </p:sp>
      <p:pic>
        <p:nvPicPr>
          <p:cNvPr id="1036" name="Picture 39" descr="woman wall 13x13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8686800" y="5518150"/>
            <a:ext cx="4460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lr>
          <a:srgbClr val="FF0000"/>
        </a:buClr>
        <a:buSzPct val="130000"/>
        <a:buFont typeface="Wingdings" pitchFamily="2" charset="2"/>
        <a:buChar char="n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SzPct val="14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A11C4B-F459-4415-9162-88E38C240469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2688" y="0"/>
            <a:ext cx="66913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Kiwibank rgb logo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7038" y="452438"/>
            <a:ext cx="15033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887663" y="452438"/>
            <a:ext cx="6021387" cy="1295400"/>
          </a:xfrm>
        </p:spPr>
        <p:txBody>
          <a:bodyPr/>
          <a:lstStyle/>
          <a:p>
            <a:pPr eaLnBrk="1" hangingPunct="1">
              <a:lnSpc>
                <a:spcPts val="4800"/>
              </a:lnSpc>
            </a:pPr>
            <a:r>
              <a:rPr lang="en-AU" smtClean="0"/>
              <a:t>Media Briefing</a:t>
            </a:r>
            <a:br>
              <a:rPr lang="en-AU" smtClean="0"/>
            </a:br>
            <a:r>
              <a:rPr lang="en-NZ" sz="2000" smtClean="0"/>
              <a:t>Financial Results – 30 June 2011</a:t>
            </a:r>
            <a:r>
              <a:rPr lang="en-AU" sz="2000" smtClean="0"/>
              <a:t/>
            </a:r>
            <a:br>
              <a:rPr lang="en-AU" sz="2000" smtClean="0"/>
            </a:br>
            <a:endParaRPr lang="en-A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AD786-6E52-433C-83D8-06DE6EC3573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3794" name="Slide Number Placeholder 6"/>
          <p:cNvSpPr txBox="1">
            <a:spLocks noGrp="1"/>
          </p:cNvSpPr>
          <p:nvPr/>
        </p:nvSpPr>
        <p:spPr bwMode="auto">
          <a:xfrm>
            <a:off x="5689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GB" sz="1400">
              <a:latin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NZ" smtClean="0"/>
              <a:t>Credit Quality (Impaired Assets)</a:t>
            </a:r>
            <a:endParaRPr lang="en-GB" smtClean="0"/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668338" y="1635125"/>
            <a:ext cx="4497387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Clr>
                <a:srgbClr val="FF0000"/>
              </a:buClr>
              <a:buSzPct val="130000"/>
              <a:buFont typeface="Wingdings" pitchFamily="2" charset="2"/>
              <a:buChar char="n"/>
            </a:pPr>
            <a:r>
              <a:rPr lang="en-NZ" sz="1700">
                <a:latin typeface="Arial" charset="0"/>
              </a:rPr>
              <a:t>The table shows our total impaired assets as a % of total assets from latest available Key Information Summaries.  Kiwibank remains favourably placed against other banks</a:t>
            </a:r>
          </a:p>
          <a:p>
            <a:pPr marL="342900" indent="-342900">
              <a:spcBef>
                <a:spcPct val="50000"/>
              </a:spcBef>
              <a:buClr>
                <a:srgbClr val="FF0000"/>
              </a:buClr>
              <a:buSzPct val="130000"/>
              <a:buFont typeface="Wingdings" pitchFamily="2" charset="2"/>
              <a:buChar char="n"/>
            </a:pPr>
            <a:r>
              <a:rPr lang="en-NZ" sz="1700">
                <a:latin typeface="Arial" charset="0"/>
              </a:rPr>
              <a:t>The ratio has increased slightly across strong balance sheet growth as a result of the Christchurch earthquake and the remaining effects of the global financial crisis (GFC)</a:t>
            </a:r>
          </a:p>
          <a:p>
            <a:pPr marL="342900" indent="-342900">
              <a:spcBef>
                <a:spcPct val="50000"/>
              </a:spcBef>
              <a:buClr>
                <a:srgbClr val="FF0000"/>
              </a:buClr>
              <a:buSzPct val="130000"/>
              <a:buFont typeface="Wingdings" pitchFamily="2" charset="2"/>
              <a:buChar char="n"/>
            </a:pPr>
            <a:r>
              <a:rPr lang="en-NZ" sz="1700">
                <a:latin typeface="Arial" charset="0"/>
              </a:rPr>
              <a:t>Impaired Assets of $106m include all assets where interest charges have been suspended and a specific provision has been raised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233988" y="4035425"/>
            <a:ext cx="354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b="1" i="1">
                <a:latin typeface="Arial" charset="0"/>
              </a:rPr>
              <a:t>Source:</a:t>
            </a:r>
            <a:r>
              <a:rPr lang="en-GB" sz="1000" i="1">
                <a:latin typeface="Arial" charset="0"/>
              </a:rPr>
              <a:t> June 11 DS for Kiwibank and latest published Disclosure Statements for other banks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45113" y="1546225"/>
          <a:ext cx="3502025" cy="1854200"/>
        </p:xfrm>
        <a:graphic>
          <a:graphicData uri="http://schemas.openxmlformats.org/drawingml/2006/table">
            <a:tbl>
              <a:tblPr/>
              <a:tblGrid>
                <a:gridCol w="1450560"/>
                <a:gridCol w="1065717"/>
                <a:gridCol w="986776"/>
              </a:tblGrid>
              <a:tr h="411667"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Latest 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Previous Quarter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</a:tr>
              <a:tr h="164667"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161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Kiwibank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61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ASB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1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BNZ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1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Westpac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1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ANZ National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600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E771DF-74B8-4D4F-AEE0-A9B5DCC67492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69913" y="149225"/>
            <a:ext cx="7772400" cy="962025"/>
          </a:xfrm>
        </p:spPr>
        <p:txBody>
          <a:bodyPr/>
          <a:lstStyle/>
          <a:p>
            <a:r>
              <a:rPr lang="en-NZ" smtClean="0"/>
              <a:t>Credit Quality (Total Credit Provisions to Total Assets)</a:t>
            </a:r>
            <a:endParaRPr lang="en-GB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5625"/>
            <a:ext cx="4510088" cy="2638425"/>
          </a:xfrm>
        </p:spPr>
        <p:txBody>
          <a:bodyPr/>
          <a:lstStyle/>
          <a:p>
            <a:r>
              <a:rPr lang="en-NZ" sz="1700" smtClean="0"/>
              <a:t>Ratio has increased due to impact of Christchurch earthquake and a more conservative approach to provisioning during the GFC</a:t>
            </a:r>
          </a:p>
          <a:p>
            <a:r>
              <a:rPr lang="en-NZ" sz="1700" smtClean="0"/>
              <a:t>Each bank has a different product and risk portfolio to Kiwibank which has a high % secure mortgage book and LMI insurance for assets over 80%  </a:t>
            </a: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5608638" y="3949700"/>
            <a:ext cx="2857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i="1">
                <a:latin typeface="Arial" charset="0"/>
              </a:rPr>
              <a:t>Source: Most recently published Disclosure Statements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73663" y="1924050"/>
          <a:ext cx="3430587" cy="1685925"/>
        </p:xfrm>
        <a:graphic>
          <a:graphicData uri="http://schemas.openxmlformats.org/drawingml/2006/table">
            <a:tbl>
              <a:tblPr/>
              <a:tblGrid>
                <a:gridCol w="1358555"/>
                <a:gridCol w="998122"/>
                <a:gridCol w="1074500"/>
              </a:tblGrid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Latest 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Previous Quarter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Kiwibank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ASB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BNZ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0.77%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ANZ/National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Westpac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NZ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825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5715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45720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64A87-8E5B-4223-B7FE-E648985BC39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future</a:t>
            </a: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25575"/>
            <a:ext cx="7867650" cy="5173663"/>
          </a:xfrm>
        </p:spPr>
        <p:txBody>
          <a:bodyPr/>
          <a:lstStyle/>
          <a:p>
            <a:pPr algn="just" eaLnBrk="1" hangingPunct="1">
              <a:buSzTx/>
            </a:pPr>
            <a:r>
              <a:rPr lang="en-NZ" smtClean="0"/>
              <a:t>Consider any investment opportunities in the market as they arise</a:t>
            </a:r>
          </a:p>
          <a:p>
            <a:pPr algn="just" eaLnBrk="1" hangingPunct="1">
              <a:buSzTx/>
            </a:pPr>
            <a:r>
              <a:rPr lang="en-NZ" smtClean="0"/>
              <a:t>Expand into new segments of business markets</a:t>
            </a:r>
          </a:p>
          <a:p>
            <a:pPr algn="just" eaLnBrk="1" hangingPunct="1">
              <a:buSzTx/>
            </a:pPr>
            <a:r>
              <a:rPr lang="en-NZ" smtClean="0"/>
              <a:t>Retail transformation project aimed at improving customer experience</a:t>
            </a:r>
          </a:p>
          <a:p>
            <a:pPr algn="just" eaLnBrk="1" hangingPunct="1">
              <a:buSzTx/>
            </a:pPr>
            <a:r>
              <a:rPr lang="en-NZ" smtClean="0"/>
              <a:t>Growing insurance and wealth business</a:t>
            </a:r>
          </a:p>
          <a:p>
            <a:pPr algn="just" eaLnBrk="1" hangingPunct="1">
              <a:buSzTx/>
            </a:pPr>
            <a:r>
              <a:rPr lang="en-NZ" smtClean="0"/>
              <a:t>Strong focus on helping customers switch to Kiwibank and driving change to make switching between banks easier</a:t>
            </a:r>
          </a:p>
          <a:p>
            <a:pPr algn="just" eaLnBrk="1" hangingPunct="1">
              <a:buSzTx/>
            </a:pPr>
            <a:r>
              <a:rPr lang="en-NZ" smtClean="0"/>
              <a:t>Growing asset finance business through Kiwi Asset Finance Limited</a:t>
            </a:r>
          </a:p>
          <a:p>
            <a:pPr algn="just" eaLnBrk="1" hangingPunct="1">
              <a:buSzTx/>
            </a:pPr>
            <a:endParaRPr lang="en-NZ" smtClean="0"/>
          </a:p>
          <a:p>
            <a:pPr algn="just" eaLnBrk="1" hangingPunct="1">
              <a:buSzTx/>
            </a:pPr>
            <a:endParaRPr lang="en-NZ" smtClean="0"/>
          </a:p>
          <a:p>
            <a:pPr algn="just" eaLnBrk="1" hangingPunct="1">
              <a:buSzTx/>
              <a:buFont typeface="Wingdings" pitchFamily="2" charset="2"/>
              <a:buNone/>
            </a:pPr>
            <a:endParaRPr lang="en-N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0AFAE-8DAD-48C3-B453-50C7E055F138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Topics Covered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572000"/>
          </a:xfrm>
        </p:spPr>
        <p:txBody>
          <a:bodyPr/>
          <a:lstStyle/>
          <a:p>
            <a:pPr marL="419100" indent="-419100" eaLnBrk="1" hangingPunct="1">
              <a:buSzTx/>
            </a:pPr>
            <a:r>
              <a:rPr lang="en-NZ" smtClean="0"/>
              <a:t>Key Milestones</a:t>
            </a:r>
          </a:p>
          <a:p>
            <a:pPr marL="419100" indent="-419100" eaLnBrk="1" hangingPunct="1">
              <a:buSzTx/>
            </a:pPr>
            <a:r>
              <a:rPr lang="en-NZ" smtClean="0"/>
              <a:t>Financial Performance</a:t>
            </a:r>
          </a:p>
          <a:p>
            <a:pPr marL="419100" indent="-419100" eaLnBrk="1" hangingPunct="1">
              <a:buSzTx/>
            </a:pPr>
            <a:r>
              <a:rPr lang="en-NZ" smtClean="0"/>
              <a:t>Credit Quality</a:t>
            </a:r>
          </a:p>
          <a:p>
            <a:pPr marL="419100" indent="-419100" eaLnBrk="1" hangingPunct="1">
              <a:buSzTx/>
            </a:pPr>
            <a:r>
              <a:rPr lang="en-NZ" smtClean="0"/>
              <a:t>The Future</a:t>
            </a:r>
          </a:p>
          <a:p>
            <a:pPr marL="419100" indent="-419100" eaLnBrk="1" hangingPunct="1"/>
            <a:endParaRPr lang="en-AU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D2E3C-A21E-4BF5-8A1E-FA5EF29C61A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Key milestones</a:t>
            </a:r>
            <a:endParaRPr lang="en-AU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013" y="1289050"/>
            <a:ext cx="7772400" cy="5010150"/>
          </a:xfrm>
        </p:spPr>
        <p:txBody>
          <a:bodyPr/>
          <a:lstStyle/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/>
              <a:t>Profit after tax of $21.2m for the year ended 30 June 2011, a 54% decrease on previous year’s profit of $45.8m 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/>
              <a:t>Net interest income has increased by 43% to $191.3m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US" sz="1800" smtClean="0"/>
              <a:t>Strong focus maintained on customer funding with deposits now accounting for 80% of all bank funding.</a:t>
            </a:r>
            <a:endParaRPr lang="en-NZ" sz="1800" smtClean="0"/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/>
              <a:t>Improvement in cost income ratio from 73% to 68%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Continued growth in balance sheet since prior year:</a:t>
            </a:r>
          </a:p>
          <a:p>
            <a:pPr marL="1079500" lvl="1" indent="-455613" algn="just" eaLnBrk="1" hangingPunct="1">
              <a:buSzPct val="50000"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Lending increased 10% by $1.08bn to $11.5bn</a:t>
            </a:r>
          </a:p>
          <a:p>
            <a:pPr marL="1079500" lvl="1" indent="-455613" algn="just" eaLnBrk="1" hangingPunct="1">
              <a:buSzPct val="50000"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14% increase in retail deposits from $6.9bn to $7.9bn</a:t>
            </a:r>
          </a:p>
          <a:p>
            <a:pPr marL="1079500" lvl="1" indent="-455613" algn="just" eaLnBrk="1" hangingPunct="1">
              <a:buSzPct val="50000"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Net interest margin increased from 118bps to 147bps</a:t>
            </a:r>
          </a:p>
          <a:p>
            <a:pPr marL="1079500" lvl="1" indent="-455613" algn="just" eaLnBrk="1" hangingPunct="1">
              <a:buSzPct val="50000"/>
              <a:buFont typeface="Wingdings" pitchFamily="2" charset="2"/>
              <a:buNone/>
              <a:tabLst>
                <a:tab pos="901700" algn="l"/>
              </a:tabLst>
            </a:pPr>
            <a:r>
              <a:rPr lang="en-NZ" sz="1800" smtClean="0">
                <a:cs typeface="Times New Roman" pitchFamily="18" charset="0"/>
              </a:rPr>
              <a:t>		</a:t>
            </a:r>
          </a:p>
          <a:p>
            <a:pPr marL="444500" indent="-444500" algn="just" eaLnBrk="1" hangingPunct="1">
              <a:buSzTx/>
              <a:tabLst>
                <a:tab pos="901700" algn="l"/>
              </a:tabLst>
            </a:pPr>
            <a:endParaRPr lang="en-NZ" sz="1800" smtClean="0">
              <a:cs typeface="Times New Roman" pitchFamily="18" charset="0"/>
            </a:endParaRPr>
          </a:p>
          <a:p>
            <a:pPr marL="1079500" lvl="1" indent="-455613" algn="just" eaLnBrk="1" hangingPunct="1">
              <a:buSzPct val="50000"/>
              <a:tabLst>
                <a:tab pos="901700" algn="l"/>
              </a:tabLst>
            </a:pPr>
            <a:endParaRPr lang="en-NZ" sz="1800" smtClean="0">
              <a:cs typeface="Times New Roman" pitchFamily="18" charset="0"/>
            </a:endParaRPr>
          </a:p>
        </p:txBody>
      </p:sp>
      <p:sp>
        <p:nvSpPr>
          <p:cNvPr id="20484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053138"/>
            <a:ext cx="8169275" cy="457200"/>
          </a:xfrm>
          <a:noFill/>
        </p:spPr>
        <p:txBody>
          <a:bodyPr/>
          <a:lstStyle/>
          <a:p>
            <a:endParaRPr lang="en-GB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2B9E1C-B842-4D45-B4F3-8A4FA2BBBF3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700088" y="1393825"/>
            <a:ext cx="7888287" cy="561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900" dirty="0">
                <a:latin typeface="Arial" charset="0"/>
                <a:cs typeface="+mn-cs"/>
              </a:rPr>
              <a:t>Launched </a:t>
            </a:r>
            <a:r>
              <a:rPr lang="en-NZ" sz="1900" dirty="0">
                <a:latin typeface="Arial" charset="0"/>
                <a:cs typeface="+mn-cs"/>
              </a:rPr>
              <a:t>32 and 90 day Notice Saver accounts which provided strong customer returns</a:t>
            </a:r>
            <a:endParaRPr lang="en-NZ" sz="1900" dirty="0">
              <a:latin typeface="Arial" charset="0"/>
              <a:cs typeface="+mn-cs"/>
            </a:endParaRP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900" dirty="0">
                <a:latin typeface="Arial" charset="0"/>
                <a:cs typeface="+mn-cs"/>
              </a:rPr>
              <a:t>Personal banking market continues to grow with customer numbers exceeding 750,000</a:t>
            </a: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900" dirty="0">
                <a:latin typeface="Arial" charset="0"/>
                <a:cs typeface="+mn-cs"/>
              </a:rPr>
              <a:t>Kiwibank became a Qualifying Financial Entity (QFE) during the year</a:t>
            </a:r>
            <a:endParaRPr lang="en-NZ" sz="1900" dirty="0">
              <a:latin typeface="Arial" charset="0"/>
              <a:cs typeface="+mn-cs"/>
            </a:endParaRP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900" dirty="0">
                <a:latin typeface="Arial" charset="0"/>
                <a:cs typeface="+mn-cs"/>
              </a:rPr>
              <a:t>“Best Value Bank” </a:t>
            </a:r>
            <a:r>
              <a:rPr lang="en-NZ" sz="1900" dirty="0">
                <a:latin typeface="Arial" charset="0"/>
                <a:cs typeface="+mn-cs"/>
              </a:rPr>
              <a:t>five </a:t>
            </a:r>
            <a:r>
              <a:rPr lang="en-NZ" sz="1900" dirty="0">
                <a:latin typeface="Arial" charset="0"/>
                <a:cs typeface="+mn-cs"/>
              </a:rPr>
              <a:t>years in a row (</a:t>
            </a:r>
            <a:r>
              <a:rPr lang="en-NZ" sz="1900" dirty="0" err="1">
                <a:latin typeface="Arial" charset="0"/>
                <a:cs typeface="+mn-cs"/>
              </a:rPr>
              <a:t>Canstar</a:t>
            </a:r>
            <a:r>
              <a:rPr lang="en-NZ" sz="1900" dirty="0">
                <a:latin typeface="Arial" charset="0"/>
                <a:cs typeface="+mn-cs"/>
              </a:rPr>
              <a:t> and Sunday Star Times)</a:t>
            </a: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900" dirty="0">
                <a:latin typeface="Arial" charset="0"/>
                <a:cs typeface="+mn-cs"/>
              </a:rPr>
              <a:t>Coveted Bank of the Year award by London-based The Banker magazine</a:t>
            </a: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r>
              <a:rPr lang="en-NZ" sz="1900" dirty="0">
                <a:latin typeface="Arial" charset="0"/>
                <a:cs typeface="+mn-cs"/>
              </a:rPr>
              <a:t>Awarded New Zealand’s most trusted bank </a:t>
            </a:r>
            <a:r>
              <a:rPr lang="en-NZ" sz="1900" dirty="0">
                <a:latin typeface="Arial" charset="0"/>
                <a:cs typeface="+mn-cs"/>
              </a:rPr>
              <a:t>brand, four years in a row,  </a:t>
            </a:r>
            <a:r>
              <a:rPr lang="en-NZ" sz="1900" dirty="0">
                <a:latin typeface="Arial" charset="0"/>
                <a:cs typeface="+mn-cs"/>
              </a:rPr>
              <a:t>by Reader’s Digest</a:t>
            </a: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endParaRPr lang="en-NZ" sz="1900" dirty="0">
              <a:latin typeface="Arial" charset="0"/>
              <a:cs typeface="+mn-cs"/>
            </a:endParaRPr>
          </a:p>
          <a:p>
            <a:pPr marL="444500" indent="-444500" algn="just">
              <a:spcBef>
                <a:spcPts val="1075"/>
              </a:spcBef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endParaRPr lang="en-NZ" sz="1900" dirty="0">
              <a:latin typeface="Arial" charset="0"/>
              <a:cs typeface="+mn-cs"/>
            </a:endParaRPr>
          </a:p>
          <a:p>
            <a:pPr marL="444500" indent="-444500"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  <a:defRPr/>
            </a:pPr>
            <a:endParaRPr lang="en-NZ" sz="1900" dirty="0">
              <a:latin typeface="Arial" charset="0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9300" y="276225"/>
            <a:ext cx="542448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NZ" sz="3200" dirty="0">
                <a:solidFill>
                  <a:schemeClr val="bg1"/>
                </a:solidFill>
                <a:latin typeface="+mj-lt"/>
                <a:cs typeface="+mn-cs"/>
              </a:rPr>
              <a:t>Key achievements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5F306-F5B9-43CE-9395-9D17671D017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NZ" smtClean="0"/>
              <a:t>Key achievements continued</a:t>
            </a:r>
            <a:endParaRPr lang="en-AU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5963" y="1376363"/>
            <a:ext cx="7732712" cy="3875087"/>
          </a:xfrm>
        </p:spPr>
        <p:txBody>
          <a:bodyPr/>
          <a:lstStyle/>
          <a:p>
            <a:pPr marL="444500" indent="-444500" algn="just">
              <a:lnSpc>
                <a:spcPct val="100000"/>
              </a:lnSpc>
              <a:spcBef>
                <a:spcPts val="1075"/>
              </a:spcBef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mtClean="0"/>
              <a:t>Appeals launched for both Christchurch earthquake and Australian floods with $2m donated</a:t>
            </a:r>
          </a:p>
          <a:p>
            <a:pPr marL="444500" indent="-444500" algn="just">
              <a:lnSpc>
                <a:spcPct val="100000"/>
              </a:lnSpc>
              <a:spcBef>
                <a:spcPts val="1075"/>
              </a:spcBef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mtClean="0"/>
              <a:t>Inaugural Kiwibank chairman (Rt Hon. Jim Bolger) replaced by Ian Fitzgerald and subsequently Rob Morrison.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5FFEFF-0F38-4159-80EB-7F7BF0D1840A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87375" y="355600"/>
            <a:ext cx="8324850" cy="781050"/>
          </a:xfrm>
        </p:spPr>
        <p:txBody>
          <a:bodyPr/>
          <a:lstStyle/>
          <a:p>
            <a:pPr eaLnBrk="1" hangingPunct="1"/>
            <a:r>
              <a:rPr lang="en-AU" smtClean="0"/>
              <a:t>Financial Performance -  Historical summary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AU"/>
          </a:p>
        </p:txBody>
      </p:sp>
      <p:sp>
        <p:nvSpPr>
          <p:cNvPr id="25604" name="Rectangle 168"/>
          <p:cNvSpPr>
            <a:spLocks noChangeArrowheads="1"/>
          </p:cNvSpPr>
          <p:nvPr/>
        </p:nvSpPr>
        <p:spPr bwMode="auto">
          <a:xfrm>
            <a:off x="587375" y="1384300"/>
            <a:ext cx="842962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 algn="just">
              <a:spcAft>
                <a:spcPct val="35000"/>
              </a:spcAft>
              <a:buClr>
                <a:srgbClr val="FF0000"/>
              </a:buClr>
            </a:pPr>
            <a:r>
              <a:rPr lang="en-NZ" sz="1900">
                <a:latin typeface="Arial" charset="0"/>
                <a:cs typeface="Times New Roman" pitchFamily="18" charset="0"/>
              </a:rPr>
              <a:t>	Net interest income increased due to customer preference for floating mortgages and raising of cheaper ECP funding</a:t>
            </a:r>
          </a:p>
        </p:txBody>
      </p:sp>
      <p:sp>
        <p:nvSpPr>
          <p:cNvPr id="25605" name="Rectangle 7"/>
          <p:cNvSpPr>
            <a:spLocks noChangeArrowheads="1"/>
          </p:cNvSpPr>
          <p:nvPr/>
        </p:nvSpPr>
        <p:spPr bwMode="auto">
          <a:xfrm>
            <a:off x="1136650" y="5510213"/>
            <a:ext cx="68675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 sz="1000">
                <a:latin typeface="Arial" charset="0"/>
              </a:rPr>
              <a:t>* June 09 excludes $11m for sale of group subsidiaries to 100% NZ Post subsidiary, Kiwi Group Holdings Ltd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92188" y="2224088"/>
          <a:ext cx="6748462" cy="3055937"/>
        </p:xfrm>
        <a:graphic>
          <a:graphicData uri="http://schemas.openxmlformats.org/drawingml/2006/table">
            <a:tbl>
              <a:tblPr/>
              <a:tblGrid>
                <a:gridCol w="2881346"/>
                <a:gridCol w="1032377"/>
                <a:gridCol w="1002759"/>
                <a:gridCol w="829287"/>
                <a:gridCol w="1002759"/>
              </a:tblGrid>
              <a:tr h="20536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Dollars in thousands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Jun-11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Jun-10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Jun-09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Jun-08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361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536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Interest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latin typeface="Arial"/>
                        </a:rPr>
                        <a:t>      720,372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Arial"/>
                        </a:rPr>
                        <a:t>      563,886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Arial"/>
                        </a:rPr>
                        <a:t>  648,891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Arial"/>
                        </a:rPr>
                        <a:t>      559,105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6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Interest expense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latin typeface="Arial"/>
                        </a:rPr>
                        <a:t>(529,040)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Arial"/>
                        </a:rPr>
                        <a:t>(430,496)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Arial"/>
                        </a:rPr>
                        <a:t>(485,478)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latin typeface="Arial"/>
                        </a:rPr>
                        <a:t>(444,004)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08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 dirty="0">
                          <a:latin typeface="Arial"/>
                        </a:rPr>
                        <a:t>Net interest income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191,332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    133,390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163,413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115,101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536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Other operating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  161,668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  168,052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138,328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  122,997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08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 dirty="0">
                          <a:latin typeface="Arial"/>
                        </a:rPr>
                        <a:t>Total operating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353,000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301,442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301,741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238,098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536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Operating expenses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(241,674)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(218,902)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(214,946)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(179,432)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6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Provisions expense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(78,982)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(17,860)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(14,345)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(4,097)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08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Net profit before tax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  32,344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 64,680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72,450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     54,569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576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Taxation charge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(11,116)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(18,832)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(19,975)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(17,748)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61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361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Net profit after tax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  21,228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   45,848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  52,475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     36,821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4C0DD6-AB4E-4A72-B522-0E774BAEA7C7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3588" y="371475"/>
            <a:ext cx="8164512" cy="685800"/>
          </a:xfrm>
        </p:spPr>
        <p:txBody>
          <a:bodyPr/>
          <a:lstStyle/>
          <a:p>
            <a:pPr eaLnBrk="1" hangingPunct="1"/>
            <a:r>
              <a:rPr lang="en-AU" smtClean="0"/>
              <a:t>Financial Performance - Balance sheet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AU"/>
          </a:p>
        </p:txBody>
      </p:sp>
      <p:sp>
        <p:nvSpPr>
          <p:cNvPr id="27652" name="Rectangle 9"/>
          <p:cNvSpPr>
            <a:spLocks noChangeArrowheads="1"/>
          </p:cNvSpPr>
          <p:nvPr/>
        </p:nvSpPr>
        <p:spPr bwMode="auto">
          <a:xfrm>
            <a:off x="2644775" y="1446213"/>
            <a:ext cx="6096000" cy="42211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7653" name="Rectangle 13"/>
          <p:cNvSpPr>
            <a:spLocks noChangeArrowheads="1"/>
          </p:cNvSpPr>
          <p:nvPr/>
        </p:nvSpPr>
        <p:spPr bwMode="auto">
          <a:xfrm>
            <a:off x="6400800" y="4025900"/>
            <a:ext cx="2578100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7654" name="AutoShape 246"/>
          <p:cNvSpPr>
            <a:spLocks noChangeArrowheads="1"/>
          </p:cNvSpPr>
          <p:nvPr/>
        </p:nvSpPr>
        <p:spPr bwMode="auto">
          <a:xfrm>
            <a:off x="7419975" y="3108325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7655" name="AutoShape 247"/>
          <p:cNvSpPr>
            <a:spLocks noChangeArrowheads="1"/>
          </p:cNvSpPr>
          <p:nvPr/>
        </p:nvSpPr>
        <p:spPr bwMode="auto">
          <a:xfrm>
            <a:off x="7423150" y="3536950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7656" name="AutoShape 247"/>
          <p:cNvSpPr>
            <a:spLocks noChangeArrowheads="1"/>
          </p:cNvSpPr>
          <p:nvPr/>
        </p:nvSpPr>
        <p:spPr bwMode="auto">
          <a:xfrm>
            <a:off x="7448550" y="4413250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7657" name="Rectangle 16"/>
          <p:cNvSpPr>
            <a:spLocks noChangeArrowheads="1"/>
          </p:cNvSpPr>
          <p:nvPr/>
        </p:nvSpPr>
        <p:spPr bwMode="auto">
          <a:xfrm>
            <a:off x="831850" y="1154113"/>
            <a:ext cx="7834313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 algn="just" eaLnBrk="0" hangingPunct="0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r>
              <a:rPr lang="en-NZ" sz="1900">
                <a:latin typeface="Arial" charset="0"/>
                <a:cs typeface="Times New Roman" pitchFamily="18" charset="0"/>
              </a:rPr>
              <a:t>Lending growth continues despite slowdown in the housing market</a:t>
            </a:r>
          </a:p>
          <a:p>
            <a:pPr marL="355600" indent="-355600" algn="just" eaLnBrk="0" hangingPunct="0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r>
              <a:rPr lang="en-NZ" sz="1900">
                <a:latin typeface="Arial" charset="0"/>
                <a:cs typeface="Times New Roman" pitchFamily="18" charset="0"/>
              </a:rPr>
              <a:t>Strong depositor support continues to maintain retail funding ratio</a:t>
            </a:r>
          </a:p>
          <a:p>
            <a:pPr marL="355600" indent="-355600" algn="just" eaLnBrk="0" hangingPunct="0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r>
              <a:rPr lang="en-NZ" sz="1900">
                <a:latin typeface="Arial" charset="0"/>
                <a:cs typeface="Times New Roman" pitchFamily="18" charset="0"/>
              </a:rPr>
              <a:t>Wholesale assets maintained at high levels to reflect liquidity requirements of uncertain environment throughout the year</a:t>
            </a:r>
          </a:p>
          <a:p>
            <a:pPr marL="355600" indent="-355600" algn="just" eaLnBrk="0" hangingPunct="0">
              <a:spcAft>
                <a:spcPct val="35000"/>
              </a:spcAft>
              <a:buClr>
                <a:srgbClr val="FF0000"/>
              </a:buClr>
              <a:buFont typeface="Wingdings" pitchFamily="2" charset="2"/>
              <a:buChar char="n"/>
            </a:pPr>
            <a:endParaRPr lang="en-NZ" sz="1900" i="1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211263" y="2692400"/>
          <a:ext cx="5834062" cy="3683000"/>
        </p:xfrm>
        <a:graphic>
          <a:graphicData uri="http://schemas.openxmlformats.org/drawingml/2006/table">
            <a:tbl>
              <a:tblPr/>
              <a:tblGrid>
                <a:gridCol w="3081892"/>
                <a:gridCol w="954468"/>
                <a:gridCol w="954468"/>
                <a:gridCol w="843304"/>
              </a:tblGrid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 dirty="0">
                          <a:latin typeface="Arial"/>
                        </a:rPr>
                        <a:t>Dollars in thousands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Jun-11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Jun-10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% growth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Loans and advances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11,494,796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10,418,502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Wholesale &amp; other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2,380,541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1,819,873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 dirty="0">
                          <a:latin typeface="Arial"/>
                        </a:rPr>
                        <a:t>Total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13,875,337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12,238,375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13%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1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1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>
                          <a:latin typeface="Arial"/>
                        </a:rPr>
                        <a:t>Financed by: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1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1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 dirty="0">
                          <a:latin typeface="Arial"/>
                        </a:rPr>
                        <a:t>Liabilities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1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1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Retail deposits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7,902,445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6,911,909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Wholesale deposits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2,683,825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3,383,416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-21%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Securities issued &amp; other liabilities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2,681,218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1,354,287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 dirty="0">
                          <a:latin typeface="Arial"/>
                        </a:rPr>
                        <a:t>Total Liabilities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13,267,488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11,649,612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1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1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0" i="0" u="none" strike="noStrike" dirty="0">
                          <a:latin typeface="Arial"/>
                        </a:rPr>
                        <a:t>Shareholder's equity         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>
                          <a:latin typeface="Arial"/>
                        </a:rPr>
                        <a:t>       607,849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0" i="0" u="none" strike="noStrike" dirty="0">
                          <a:latin typeface="Arial"/>
                        </a:rPr>
                        <a:t>       588,763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>
                          <a:latin typeface="Arial"/>
                        </a:rPr>
                        <a:t>Total liabilities and shareholder's equity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  13,875,337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 dirty="0">
                          <a:latin typeface="Arial"/>
                        </a:rPr>
                        <a:t>  12,238,375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1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1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668">
                <a:tc>
                  <a:txBody>
                    <a:bodyPr/>
                    <a:lstStyle/>
                    <a:p>
                      <a:pPr algn="l" fontAlgn="b"/>
                      <a:r>
                        <a:rPr lang="en-NZ" sz="1000" b="1" i="0" u="none" strike="noStrike" dirty="0">
                          <a:latin typeface="Arial"/>
                        </a:rPr>
                        <a:t>Ratio retail deposits to retail lending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69%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000" b="1" i="0" u="none" strike="noStrike">
                          <a:latin typeface="Arial"/>
                        </a:rPr>
                        <a:t>66%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Down Arrow 16"/>
          <p:cNvSpPr/>
          <p:nvPr/>
        </p:nvSpPr>
        <p:spPr>
          <a:xfrm>
            <a:off x="7431088" y="4713288"/>
            <a:ext cx="219075" cy="309562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A598E-C341-4558-8DD2-359CC5D015B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Financial Performance (key ratios)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AU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2188" y="1674813"/>
          <a:ext cx="5859462" cy="3746500"/>
        </p:xfrm>
        <a:graphic>
          <a:graphicData uri="http://schemas.openxmlformats.org/drawingml/2006/table">
            <a:tbl>
              <a:tblPr/>
              <a:tblGrid>
                <a:gridCol w="4292275"/>
                <a:gridCol w="783807"/>
                <a:gridCol w="783807"/>
              </a:tblGrid>
              <a:tr h="318377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 dirty="0">
                          <a:latin typeface="Arial"/>
                        </a:rPr>
                        <a:t>Ratios in percentage terms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Jun-11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Jun-10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48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8377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>
                          <a:latin typeface="Arial"/>
                        </a:rPr>
                        <a:t>Profitability measures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248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>
                          <a:latin typeface="Arial"/>
                        </a:rPr>
                        <a:t>Net interest inc./avg.total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1.47%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1.18%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248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>
                          <a:latin typeface="Arial"/>
                        </a:rPr>
                        <a:t>Net profit after tax/avg shareholder's 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3.55%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9.71%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248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377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>
                          <a:latin typeface="Arial"/>
                        </a:rPr>
                        <a:t>Efficiency measures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248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>
                          <a:latin typeface="Arial"/>
                        </a:rPr>
                        <a:t>Cost income ratio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68.5%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72.6%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377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>
                          <a:latin typeface="Arial"/>
                        </a:rPr>
                        <a:t>Operating expenses/</a:t>
                      </a:r>
                      <a:r>
                        <a:rPr lang="en-NZ" sz="1200" b="0" i="0" u="none" strike="noStrike" dirty="0" err="1">
                          <a:latin typeface="Arial"/>
                        </a:rPr>
                        <a:t>avg</a:t>
                      </a:r>
                      <a:r>
                        <a:rPr lang="en-NZ" sz="1200" b="0" i="0" u="none" strike="noStrike" dirty="0">
                          <a:latin typeface="Arial"/>
                        </a:rPr>
                        <a:t> total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1.9%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1.9%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377">
                <a:tc>
                  <a:txBody>
                    <a:bodyPr/>
                    <a:lstStyle/>
                    <a:p>
                      <a:pPr algn="l" fontAlgn="b"/>
                      <a:endParaRPr lang="en-NZ" sz="12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377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>
                          <a:latin typeface="Arial"/>
                        </a:rPr>
                        <a:t>Capital ratios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248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>
                          <a:latin typeface="Arial"/>
                        </a:rPr>
                        <a:t>Total Capital ratio (Pillar I </a:t>
                      </a:r>
                      <a:r>
                        <a:rPr lang="en-NZ" sz="1200" b="0" i="0" u="none" strike="noStrike" dirty="0" smtClean="0">
                          <a:latin typeface="Arial"/>
                        </a:rPr>
                        <a:t>)</a:t>
                      </a:r>
                      <a:endParaRPr lang="en-NZ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>
                          <a:latin typeface="Arial"/>
                        </a:rPr>
                        <a:t>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>
                          <a:latin typeface="Arial"/>
                        </a:rPr>
                        <a:t>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8A4C01-54CE-485C-9166-D0B1DDD34900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z="2800" smtClean="0"/>
              <a:t>Financial Performance – Capital Adequacy</a:t>
            </a:r>
            <a:endParaRPr lang="en-GB" sz="28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7063" y="1466850"/>
            <a:ext cx="7772400" cy="4518025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spcAft>
                <a:spcPct val="35000"/>
              </a:spcAft>
            </a:pPr>
            <a:r>
              <a:rPr lang="en-US" smtClean="0"/>
              <a:t>Total Capital ratio under Basel II is 11.0% compared to RBNZ’s minimum regulatory capital ratio of 8%</a:t>
            </a:r>
          </a:p>
          <a:p>
            <a:pPr algn="just" eaLnBrk="1" hangingPunct="1">
              <a:spcBef>
                <a:spcPct val="0"/>
              </a:spcBef>
              <a:spcAft>
                <a:spcPct val="35000"/>
              </a:spcAft>
            </a:pPr>
            <a:r>
              <a:rPr lang="en-US" smtClean="0"/>
              <a:t>Total capital increased by $15m to $737m, a 2% increase from June 10. </a:t>
            </a:r>
          </a:p>
          <a:p>
            <a:pPr algn="just" eaLnBrk="1" hangingPunct="1"/>
            <a:endParaRPr lang="en-GB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wibank">
  <a:themeElements>
    <a:clrScheme name="Kiwibank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iwib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wibank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wibank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wiban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Kiwibank</Template>
  <TotalTime>6806</TotalTime>
  <Words>781</Words>
  <Application>Microsoft Office PowerPoint</Application>
  <PresentationFormat>On-screen Show (4:3)</PresentationFormat>
  <Paragraphs>247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Times New Roman</vt:lpstr>
      <vt:lpstr>Arial</vt:lpstr>
      <vt:lpstr>Wingdings</vt:lpstr>
      <vt:lpstr>Kiwibank</vt:lpstr>
      <vt:lpstr>Kiwibank</vt:lpstr>
      <vt:lpstr>Media Briefing Financial Results – 30 June 2011 </vt:lpstr>
      <vt:lpstr>Topics Covered</vt:lpstr>
      <vt:lpstr>Key milestones</vt:lpstr>
      <vt:lpstr>Slide 4</vt:lpstr>
      <vt:lpstr>Key achievements continued</vt:lpstr>
      <vt:lpstr>Financial Performance -  Historical summary</vt:lpstr>
      <vt:lpstr>Financial Performance - Balance sheet</vt:lpstr>
      <vt:lpstr>Financial Performance (key ratios)</vt:lpstr>
      <vt:lpstr>Financial Performance – Capital Adequacy</vt:lpstr>
      <vt:lpstr>Credit Quality (Impaired Assets)</vt:lpstr>
      <vt:lpstr>Credit Quality (Total Credit Provisions to Total Assets)</vt:lpstr>
      <vt:lpstr>The future</vt:lpstr>
    </vt:vector>
  </TitlesOfParts>
  <Company>Kiwibank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Briefing Financial Results – 31 December 2006</dc:title>
  <dc:creator>Derek McCorkindale</dc:creator>
  <cp:lastModifiedBy> David Chaston</cp:lastModifiedBy>
  <cp:revision>570</cp:revision>
  <dcterms:created xsi:type="dcterms:W3CDTF">2007-02-15T00:42:09Z</dcterms:created>
  <dcterms:modified xsi:type="dcterms:W3CDTF">2011-08-24T21:16:06Z</dcterms:modified>
</cp:coreProperties>
</file>